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76" r:id="rId3"/>
    <p:sldId id="270" r:id="rId4"/>
    <p:sldId id="271" r:id="rId5"/>
    <p:sldId id="272" r:id="rId6"/>
    <p:sldId id="273" r:id="rId7"/>
    <p:sldId id="274" r:id="rId8"/>
    <p:sldId id="275" r:id="rId9"/>
    <p:sldId id="269"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992D6C8A-9F78-4446-8D5B-8AF156CA9906}"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D6C8A-9F78-4446-8D5B-8AF156CA9906}"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92D6C8A-9F78-4446-8D5B-8AF156CA9906}"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4996276-919D-4F33-91D7-14FB5508B604}"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992D6C8A-9F78-4446-8D5B-8AF156CA9906}"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4996276-919D-4F33-91D7-14FB5508B604}" type="datetimeFigureOut">
              <a:rPr lang="ar-SA" smtClean="0"/>
              <a:pPr/>
              <a:t>20/03/1444</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92D6C8A-9F78-4446-8D5B-8AF156CA9906}"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فرعي 1"/>
          <p:cNvSpPr>
            <a:spLocks noGrp="1"/>
          </p:cNvSpPr>
          <p:nvPr>
            <p:ph type="subTitle" idx="1"/>
          </p:nvPr>
        </p:nvSpPr>
        <p:spPr>
          <a:xfrm>
            <a:off x="1960" y="2276873"/>
            <a:ext cx="9142040" cy="4581127"/>
          </a:xfrm>
        </p:spPr>
        <p:txBody>
          <a:bodyPr>
            <a:noAutofit/>
          </a:bodyPr>
          <a:lstStyle/>
          <a:p>
            <a:pPr algn="ctr"/>
            <a:r>
              <a:rPr lang="ar-SA" sz="4000" dirty="0">
                <a:solidFill>
                  <a:schemeClr val="bg1"/>
                </a:solidFill>
              </a:rPr>
              <a:t>قسم هندسة العمارة</a:t>
            </a:r>
          </a:p>
          <a:p>
            <a:pPr algn="ctr"/>
            <a:r>
              <a:rPr lang="ar-SA" sz="4000" dirty="0">
                <a:solidFill>
                  <a:schemeClr val="bg1"/>
                </a:solidFill>
              </a:rPr>
              <a:t>المرحلة الاولى</a:t>
            </a:r>
          </a:p>
          <a:p>
            <a:pPr algn="ctr"/>
            <a:r>
              <a:rPr lang="ar-SA" sz="4000" dirty="0">
                <a:solidFill>
                  <a:schemeClr val="bg1"/>
                </a:solidFill>
              </a:rPr>
              <a:t>مادة اللغة العربية</a:t>
            </a:r>
          </a:p>
          <a:p>
            <a:pPr algn="ctr"/>
            <a:r>
              <a:rPr lang="ar-SA" sz="4000" dirty="0">
                <a:solidFill>
                  <a:schemeClr val="bg1"/>
                </a:solidFill>
              </a:rPr>
              <a:t>المحاضرة </a:t>
            </a:r>
            <a:r>
              <a:rPr lang="ar-SA" sz="4000" dirty="0" smtClean="0">
                <a:solidFill>
                  <a:schemeClr val="bg1"/>
                </a:solidFill>
              </a:rPr>
              <a:t>الثامنة </a:t>
            </a:r>
            <a:r>
              <a:rPr lang="ar-SA" sz="4000" dirty="0">
                <a:solidFill>
                  <a:schemeClr val="bg1"/>
                </a:solidFill>
              </a:rPr>
              <a:t>: اختيار نص شعري ودراسته وتحليله تحليلا ادبيا</a:t>
            </a:r>
          </a:p>
          <a:p>
            <a:pPr algn="ctr"/>
            <a:r>
              <a:rPr lang="ar-SA" sz="4000" dirty="0">
                <a:solidFill>
                  <a:schemeClr val="bg1"/>
                </a:solidFill>
              </a:rPr>
              <a:t>أ. م. زينب فالح مهدي</a:t>
            </a:r>
          </a:p>
          <a:p>
            <a:pPr algn="ctr"/>
            <a:endParaRPr lang="ar-SA" sz="4000" dirty="0">
              <a:solidFill>
                <a:schemeClr val="bg1"/>
              </a:solidFill>
            </a:endParaRPr>
          </a:p>
          <a:p>
            <a:pPr algn="ctr"/>
            <a:endParaRPr lang="ar-SA" sz="4000"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2276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714356"/>
            <a:ext cx="6400800" cy="4924444"/>
          </a:xfrm>
        </p:spPr>
        <p:txBody>
          <a:bodyPr>
            <a:noAutofit/>
          </a:bodyPr>
          <a:lstStyle/>
          <a:p>
            <a:pPr algn="ctr"/>
            <a:r>
              <a:rPr lang="ar-SA" sz="3200" b="1" dirty="0" smtClean="0">
                <a:solidFill>
                  <a:schemeClr val="bg1"/>
                </a:solidFill>
              </a:rPr>
              <a:t>السلام عليكم ورحمة الله وبركاته</a:t>
            </a:r>
          </a:p>
          <a:p>
            <a:pPr algn="ctr"/>
            <a:r>
              <a:rPr lang="ar-SA" sz="3200" b="1" dirty="0" smtClean="0">
                <a:solidFill>
                  <a:schemeClr val="bg1"/>
                </a:solidFill>
              </a:rPr>
              <a:t>  سأنتقل إلى المحاضرة الثامنة</a:t>
            </a:r>
          </a:p>
          <a:p>
            <a:pPr algn="ctr"/>
            <a:r>
              <a:rPr lang="ar-SA" sz="3200" b="1" dirty="0" smtClean="0">
                <a:solidFill>
                  <a:schemeClr val="bg1"/>
                </a:solidFill>
              </a:rPr>
              <a:t>وهي عبارة عن اختيار نص شعري ودراسته وتحليله تحليلا ادبيا:</a:t>
            </a:r>
          </a:p>
          <a:p>
            <a:pPr algn="ctr"/>
            <a:r>
              <a:rPr lang="ar-SA" sz="3200" b="1" dirty="0" smtClean="0">
                <a:solidFill>
                  <a:schemeClr val="bg1"/>
                </a:solidFill>
              </a:rPr>
              <a:t>وقد تم اختيار النص الشعري وهو</a:t>
            </a:r>
          </a:p>
          <a:p>
            <a:pPr algn="ctr"/>
            <a:r>
              <a:rPr lang="ar-SA" sz="3200" b="1" dirty="0" smtClean="0">
                <a:solidFill>
                  <a:schemeClr val="bg1"/>
                </a:solidFill>
              </a:rPr>
              <a:t>قصيدة ارادة الحياة</a:t>
            </a:r>
          </a:p>
          <a:p>
            <a:pPr algn="ctr"/>
            <a:r>
              <a:rPr lang="ar-SA" sz="3200" b="1" dirty="0" smtClean="0">
                <a:solidFill>
                  <a:schemeClr val="bg1"/>
                </a:solidFill>
              </a:rPr>
              <a:t>للشاعر ابو القاسم الشابي</a:t>
            </a:r>
            <a:endParaRPr lang="ar-SA" sz="3200" b="1" dirty="0"/>
          </a:p>
        </p:txBody>
      </p:sp>
    </p:spTree>
    <p:extLst>
      <p:ext uri="{BB962C8B-B14F-4D97-AF65-F5344CB8AC3E}">
        <p14:creationId xmlns:p14="http://schemas.microsoft.com/office/powerpoint/2010/main" val="95303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540552" cy="6857999"/>
          </a:xfrm>
        </p:spPr>
      </p:pic>
    </p:spTree>
    <p:extLst>
      <p:ext uri="{BB962C8B-B14F-4D97-AF65-F5344CB8AC3E}">
        <p14:creationId xmlns:p14="http://schemas.microsoft.com/office/powerpoint/2010/main" val="957971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لمحة من حياة الشاعر ابو القاسم الشابي</a:t>
            </a:r>
            <a:endParaRPr lang="ar-SA" dirty="0"/>
          </a:p>
        </p:txBody>
      </p:sp>
      <p:sp>
        <p:nvSpPr>
          <p:cNvPr id="3" name="عنصر نائب للمحتوى 2"/>
          <p:cNvSpPr>
            <a:spLocks noGrp="1"/>
          </p:cNvSpPr>
          <p:nvPr>
            <p:ph idx="1"/>
          </p:nvPr>
        </p:nvSpPr>
        <p:spPr>
          <a:xfrm>
            <a:off x="457200" y="1700808"/>
            <a:ext cx="8229600" cy="4623792"/>
          </a:xfrm>
        </p:spPr>
        <p:txBody>
          <a:bodyPr>
            <a:normAutofit lnSpcReduction="10000"/>
          </a:bodyPr>
          <a:lstStyle/>
          <a:p>
            <a:pPr marL="0" indent="0" algn="justLow">
              <a:buNone/>
            </a:pPr>
            <a:r>
              <a:rPr lang="ar-SA" dirty="0" smtClean="0"/>
              <a:t>ولد </a:t>
            </a:r>
            <a:r>
              <a:rPr lang="ar-SA" dirty="0"/>
              <a:t>الشاعر أبو القاسم الشّابيّ في بلدة الشّابَّة في تُونس، عام 1909م يعدّ الشاعر أبو القاسم الشّابيّ من أبرز روّاد الأدب العربيّ، والأدب التّونسيّ على وجه التحديد، يتميّز شعره في تلمُّسه للأثر الأندلُسيّ، بالإضافة إلى اتّباعه نهجاً قديماً في الشِّعر، وهو إيراد الجُمل المُتوازية، فكان سبباً في إعادة إحياء هذا النمط في التُّراث العربيّ، كذلك تمتّع الشّابيّ بالموهبة التي انعكست في شِعره المليء بالمشاعر والخيال المُصاحب للصّور الفنيّة الغنيّة، والفريدة من نوعها، ويجب التّنويه إلى أنّه نقل الجانب الإنسانيّ الذي يحمله، وحبّه للحياة وعشقه لوطنه الكبير من خِلال أدبه، فما كان شِعره إلّا وسيلةً ينقل بها أحزان بلاده ومُشكلاته، كما لم يخلُ شِعره من الجانب المُشرق الذي يدفع لحبّ الحياة والإنسان توفي الشاعر أبو القاسم الشابي عام 1934م، وكان ذلك إثر مرض قلبي عانى منه فترة شبابه ومن قصائده ( إرادة الحياة) تُعدّ من أشهر القصائد في الشعر العربي الحديث</a:t>
            </a:r>
          </a:p>
        </p:txBody>
      </p:sp>
    </p:spTree>
    <p:extLst>
      <p:ext uri="{BB962C8B-B14F-4D97-AF65-F5344CB8AC3E}">
        <p14:creationId xmlns:p14="http://schemas.microsoft.com/office/powerpoint/2010/main" val="4202231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847928"/>
          </a:xfrm>
        </p:spPr>
        <p:txBody>
          <a:bodyPr>
            <a:noAutofit/>
          </a:bodyPr>
          <a:lstStyle/>
          <a:p>
            <a:pPr algn="ctr"/>
            <a:r>
              <a:rPr lang="ar-SA" sz="4000" dirty="0" smtClean="0">
                <a:solidFill>
                  <a:schemeClr val="accent1">
                    <a:lumMod val="75000"/>
                  </a:schemeClr>
                </a:solidFill>
              </a:rPr>
              <a:t>إرادة الحياة </a:t>
            </a:r>
          </a:p>
          <a:p>
            <a:pPr algn="ctr"/>
            <a:r>
              <a:rPr lang="ar-SA" sz="2800" dirty="0" smtClean="0"/>
              <a:t>إذا الشّعْبُ  يَوْمَاً  أرَادَ   الْحَيَـاةَ       فَلا  بُدَّ  أنْ  يَسْتَجِيبَ   القَـدَر</a:t>
            </a:r>
          </a:p>
          <a:p>
            <a:pPr algn="ctr"/>
            <a:r>
              <a:rPr lang="ar-SA" sz="2800" dirty="0" smtClean="0"/>
              <a:t>وَلا بُـدَّ  لِلَّيـْلِ أنْ  يَنْجَلِــي        وَلا  بُدَّ  للقَيْدِ  أَنْ   يَـنْكَسِـر</a:t>
            </a:r>
          </a:p>
          <a:p>
            <a:pPr algn="ctr"/>
            <a:r>
              <a:rPr lang="ar-SA" sz="2800" dirty="0" smtClean="0"/>
              <a:t>وَمَنْ  لَمْ  يُعَانِقْهُ  شَوْقُ  الْحَيَـاةِ        تَبَخَّـرَ  في  جَوِّهَـا   وَانْدَثَـر</a:t>
            </a:r>
          </a:p>
          <a:p>
            <a:pPr algn="ctr"/>
            <a:r>
              <a:rPr lang="ar-SA" sz="2800" dirty="0" smtClean="0"/>
              <a:t>إذَا مَا  طَمَحْـتُ  إلِـى  غَـايَةٍ       رَكِبْتُ   </a:t>
            </a:r>
            <a:r>
              <a:rPr lang="ar-SA" sz="2800" dirty="0" err="1" smtClean="0"/>
              <a:t>الْمُنَى</a:t>
            </a:r>
            <a:r>
              <a:rPr lang="ar-SA" sz="2800" dirty="0" smtClean="0"/>
              <a:t>  وَنَسِيتُ   الحَذَر</a:t>
            </a:r>
          </a:p>
          <a:p>
            <a:pPr algn="ctr"/>
            <a:r>
              <a:rPr lang="ar-SA" sz="2800" dirty="0" smtClean="0"/>
              <a:t>وَلَمْ  أَتَجَنَّبْ  وُعُـورَ  الشِّعَـابِ       وَلا كُبَّـةَ  اللَّهَـبِ   المُسْتَعِـر</a:t>
            </a:r>
          </a:p>
          <a:p>
            <a:pPr algn="ctr"/>
            <a:r>
              <a:rPr lang="ar-SA" sz="2800" dirty="0" smtClean="0"/>
              <a:t>وَمَنْ  لا  يُحِبّ  صُعُودَ  الجِبَـالِ        يَعِشْ  أَبَدَ  الدَّهْرِ  بَيْنَ   الحُفَـر</a:t>
            </a:r>
          </a:p>
          <a:p>
            <a:pPr algn="ctr"/>
            <a:r>
              <a:rPr lang="ar-SA" sz="2800" dirty="0" smtClean="0"/>
              <a:t>وقالتْ ليَ الأَرضُ لما سألتُ             أيا أمُّ هل تكرهينَ البَشَرْ</a:t>
            </a:r>
          </a:p>
          <a:p>
            <a:pPr algn="ctr"/>
            <a:r>
              <a:rPr lang="ar-SA" sz="2800" dirty="0" smtClean="0"/>
              <a:t>أُبَارِكُ  في  النَّاسِ  أَهْلَ  الطُّمُوحِ       وَمَنْ  يَسْتَلِـذُّ رُكُوبَ  الخَطَـر</a:t>
            </a:r>
          </a:p>
          <a:p>
            <a:pPr algn="ctr"/>
            <a:r>
              <a:rPr lang="ar-SA" sz="2800" dirty="0" smtClean="0"/>
              <a:t>وأَلْعَنُ  مَنْ  لا  </a:t>
            </a:r>
            <a:r>
              <a:rPr lang="ar-SA" sz="2800" dirty="0" err="1" smtClean="0"/>
              <a:t>يُمَاشِي</a:t>
            </a:r>
            <a:r>
              <a:rPr lang="ar-SA" sz="2800" dirty="0" smtClean="0"/>
              <a:t>  الزَّمَـانَ        وَيَقْنَعُ  بِالعَيْـشِ  عَيْشِ  الحَجَر</a:t>
            </a:r>
          </a:p>
          <a:p>
            <a:pPr algn="ctr"/>
            <a:r>
              <a:rPr lang="ar-SA" sz="2800" dirty="0" smtClean="0"/>
              <a:t>هُوَ الكَوْنُ  حَيٌّ ، يُحِـبُّ  الحَيَاةَ        وَيَحْتَقِرُ  الْمَيْتَ  مَهْمَا  كَـبُر</a:t>
            </a:r>
          </a:p>
          <a:p>
            <a:pPr algn="ctr"/>
            <a:r>
              <a:rPr lang="ar-SA" sz="2800" dirty="0" smtClean="0"/>
              <a:t>فَلا  الأُفْقُ  يَحْضُنُ  مَيْتَ  الطُّيُورِ        وَلا النَّحْلُ يَلْثِمُ مَيْتَ الزَّهَــر</a:t>
            </a:r>
            <a:endParaRPr lang="ar-SA" sz="2800" dirty="0"/>
          </a:p>
        </p:txBody>
      </p:sp>
    </p:spTree>
    <p:extLst>
      <p:ext uri="{BB962C8B-B14F-4D97-AF65-F5344CB8AC3E}">
        <p14:creationId xmlns:p14="http://schemas.microsoft.com/office/powerpoint/2010/main" val="3768061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579296" cy="5991944"/>
          </a:xfrm>
        </p:spPr>
        <p:txBody>
          <a:bodyPr>
            <a:normAutofit/>
          </a:bodyPr>
          <a:lstStyle/>
          <a:p>
            <a:pPr algn="ctr"/>
            <a:r>
              <a:rPr lang="ar-SA" sz="3200" dirty="0">
                <a:solidFill>
                  <a:schemeClr val="accent1">
                    <a:lumMod val="75000"/>
                  </a:schemeClr>
                </a:solidFill>
              </a:rPr>
              <a:t>تحليل القصيدة </a:t>
            </a:r>
          </a:p>
          <a:p>
            <a:r>
              <a:rPr lang="ar-SA" dirty="0" smtClean="0"/>
              <a:t>تُعدّ </a:t>
            </a:r>
            <a:r>
              <a:rPr lang="ar-SA" dirty="0"/>
              <a:t>قصيدة إرادة الحياة من أشهر قصائد الشاعر أبي القاسم الشابي الخالدة، التي كتبها قبل وفاته بعامٍ تقريباً </a:t>
            </a:r>
          </a:p>
          <a:p>
            <a:endParaRPr lang="ar-SA" dirty="0"/>
          </a:p>
          <a:p>
            <a:pPr algn="ctr"/>
            <a:r>
              <a:rPr lang="ar-SA" dirty="0"/>
              <a:t>إذا الشّعْبُ  يَوْمَاً  أرَادَ   الْحَيَـاةَ       فَلا  بُدَّ  أنْ  يَسْتَجِيبَ   القَـدَر</a:t>
            </a:r>
          </a:p>
          <a:p>
            <a:pPr algn="ctr"/>
            <a:r>
              <a:rPr lang="ar-SA" dirty="0"/>
              <a:t>وَلا بُـدَّ  لِلَّيـْلِ أنْ  يَنْجَلِــي        وَلا  بُدَّ  للقَيْدِ  أَنْ   يَـنْكَسِـر</a:t>
            </a:r>
          </a:p>
          <a:p>
            <a:pPr algn="ctr"/>
            <a:r>
              <a:rPr lang="ar-SA" dirty="0"/>
              <a:t>وَمَنْ  لَمْ  يُعَانِقْهُ  شَوْقُ  الْحَيَـاةِ        تَبَخَّـرَ  في  جَوِّهَـا   وَانْدَثَـر</a:t>
            </a:r>
          </a:p>
          <a:p>
            <a:endParaRPr lang="ar-SA" dirty="0"/>
          </a:p>
          <a:p>
            <a:pPr algn="justLow"/>
            <a:r>
              <a:rPr lang="ar-SA" dirty="0"/>
              <a:t>يبدأ الشاعر قصيدته بالحديث عن إرادة الشعوب التي تحقِّقُ المستحيل وتصنع المعجزات بالسعي والوعي والصبر كان جلُّ اهتمام الشاعر مسلَّطًا على الثورة والحياة الكريمة، فقد كان يحرِّضُ الشعب على الثورة ضدّ المستعمرين، والثورة على الجهل والتخلُّف بكلّ أشكاله</a:t>
            </a:r>
          </a:p>
        </p:txBody>
      </p:sp>
    </p:spTree>
    <p:extLst>
      <p:ext uri="{BB962C8B-B14F-4D97-AF65-F5344CB8AC3E}">
        <p14:creationId xmlns:p14="http://schemas.microsoft.com/office/powerpoint/2010/main" val="929824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507288" cy="5991944"/>
          </a:xfrm>
        </p:spPr>
        <p:txBody>
          <a:bodyPr>
            <a:normAutofit lnSpcReduction="10000"/>
          </a:bodyPr>
          <a:lstStyle/>
          <a:p>
            <a:pPr algn="ctr"/>
            <a:r>
              <a:rPr lang="ar-SA" dirty="0"/>
              <a:t>ذَا مَا  طَمَحْـتُ  إلِـى  غَـايَةٍ       رَكِبْتُ   </a:t>
            </a:r>
            <a:r>
              <a:rPr lang="ar-SA" dirty="0" err="1"/>
              <a:t>الْمُنَى</a:t>
            </a:r>
            <a:r>
              <a:rPr lang="ar-SA" dirty="0"/>
              <a:t>  وَنَسِيتُ   الحَذَر</a:t>
            </a:r>
          </a:p>
          <a:p>
            <a:pPr algn="ctr"/>
            <a:r>
              <a:rPr lang="ar-SA" dirty="0"/>
              <a:t>وَلَمْ  أَتَجَنَّبْ  وُعُـورَ  الشِّعَـابِ       وَلا كُبَّـةَ  اللَّهَـبِ   المُسْتَعِـر</a:t>
            </a:r>
          </a:p>
          <a:p>
            <a:pPr algn="ctr"/>
            <a:r>
              <a:rPr lang="ar-SA" dirty="0"/>
              <a:t>وَمَنْ  لا  يُحِبّ  صُعُودَ  الجِبَـالِ        يَعِشْ  أَبَدَ  الدَّهْرِ  بَيْنَ   الحُفَـر</a:t>
            </a:r>
          </a:p>
          <a:p>
            <a:endParaRPr lang="ar-SA" dirty="0"/>
          </a:p>
          <a:p>
            <a:pPr algn="justLow"/>
            <a:r>
              <a:rPr lang="ar-SA" dirty="0"/>
              <a:t>بعد ذلك يخاطب الشاعر الطبيعة من حوله بنفَس الإنسان الطَّموح المندفع، الذي لا يوقف طموحه أيّ عائق ولا يُعجزه عن تحقيق غاياته شيء يُؤكد الشاعر في هذا البيت ضرورة حٌبّ الحياة، والتعلق والتمسك بها، لأنّ هذا التمسك هو الذي يحمي من الاندثار في عثرات الحياة، وينتقل إلى مخاطبة الطبيعة وإثبات حقائقها، مع أنّ لها صفعات شاقة، ولكن هناك في نهاية هذه الصفعات انتصار منتظر ويسردُ</a:t>
            </a:r>
          </a:p>
          <a:p>
            <a:pPr algn="justLow"/>
            <a:r>
              <a:rPr lang="ar-SA" dirty="0"/>
              <a:t>الشاعرُ أمنياتهِ التي حالَ بينها وبين بلوغها وجود المستعمر والتي يمكنُ أن تتحقَّق، وحاول أن يرسم هذه الصورة بكلماته عن حياة تملؤها السعادة والراحة والأمان يُشير في هذه الأبيات إلى أنّه لم يخفْ من وعور الأودية </a:t>
            </a:r>
            <a:r>
              <a:rPr lang="ar-SA" dirty="0" err="1"/>
              <a:t>ومنحدراتها</a:t>
            </a:r>
            <a:endParaRPr lang="ar-SA" dirty="0"/>
          </a:p>
          <a:p>
            <a:pPr algn="justLow"/>
            <a:r>
              <a:rPr lang="ar-SA" dirty="0"/>
              <a:t>وهو تعبير بلاغي يصدع عن ما بنفس من تحدي وصمود وجلد حتى تصل للهدف والغاية المرجوة </a:t>
            </a:r>
          </a:p>
          <a:p>
            <a:endParaRPr lang="ar-SA" dirty="0"/>
          </a:p>
        </p:txBody>
      </p:sp>
    </p:spTree>
    <p:extLst>
      <p:ext uri="{BB962C8B-B14F-4D97-AF65-F5344CB8AC3E}">
        <p14:creationId xmlns:p14="http://schemas.microsoft.com/office/powerpoint/2010/main" val="708778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579296" cy="5847928"/>
          </a:xfrm>
        </p:spPr>
        <p:txBody>
          <a:bodyPr>
            <a:normAutofit lnSpcReduction="10000"/>
          </a:bodyPr>
          <a:lstStyle/>
          <a:p>
            <a:pPr algn="ctr"/>
            <a:r>
              <a:rPr lang="ar-SA" dirty="0"/>
              <a:t>وقالتْ ليَ الأَرضُ لما سألتُ أيا أمُّ هل تكرهينَ البَشَرْ</a:t>
            </a:r>
          </a:p>
          <a:p>
            <a:pPr algn="ctr"/>
            <a:r>
              <a:rPr lang="ar-SA" dirty="0"/>
              <a:t>أُبَارِكُ  في  النَّاسِ  أَهْلَ  الطُّمُوحِ       وَمَنْ  يَسْتَلِـذُّ رُكُوبَ  الخَطَـر</a:t>
            </a:r>
          </a:p>
          <a:p>
            <a:pPr algn="ctr"/>
            <a:r>
              <a:rPr lang="ar-SA" dirty="0"/>
              <a:t>وأَلْعَنُ  مَنْ  لا  </a:t>
            </a:r>
            <a:r>
              <a:rPr lang="ar-SA" dirty="0" err="1"/>
              <a:t>يُمَاشِي</a:t>
            </a:r>
            <a:r>
              <a:rPr lang="ar-SA" dirty="0"/>
              <a:t>  الزَّمَـانَ        وَيَقْنَعُ  بِالعَيْـشِ  عَيْشِ  الحَجَر</a:t>
            </a:r>
          </a:p>
          <a:p>
            <a:pPr algn="ctr"/>
            <a:r>
              <a:rPr lang="ar-SA" dirty="0"/>
              <a:t>هُوَ الكَوْنُ  حَيٌّ ، يُحِـبُّ  الحَيَاةَ        وَيَحْتَقِرُ  الْمَيْتَ  مَهْمَا  كَـبُر</a:t>
            </a:r>
          </a:p>
          <a:p>
            <a:pPr algn="ctr"/>
            <a:r>
              <a:rPr lang="ar-SA" dirty="0"/>
              <a:t>فَلا  الأُفْقُ  يَحْضُنُ  مَيْتَ  الطُّيُورِ        وَلا النَّحْلُ يَلْثِمُ مَيْتَ الزَّهَــر</a:t>
            </a:r>
          </a:p>
          <a:p>
            <a:pPr algn="justLow"/>
            <a:r>
              <a:rPr lang="ar-SA" dirty="0" smtClean="0"/>
              <a:t>كما </a:t>
            </a:r>
            <a:r>
              <a:rPr lang="ar-SA" dirty="0"/>
              <a:t>يصف الشاعر الأرض بالأم فيسألها هل تكرهين البشر، وينتقل بعدها ليتحدّث عن من يحب صعود الجبال، وهُم أهل الطموح وكلّ شخص قوي لا يخشى من ركوب الخطر كما يصف الشاعر الأرض بالأم فيسألها هل تكرهين البشر، وينتقل بعدها ليتحدّث عن من يحب صعود الجبال، وهُم أهل الطموح وكلّ شخص قوي لا يخشى من ركوب الخطر يستمر الشاعر بالأبيات بالحديث عن إرادة الحياة والسعي في الحياة الكريمة، ومحاربة الحياة البائسة والتي شبّهها بالعيش تحت الحجر، ويصِف الكون بالإنسان الذي يحب الحياة، والإنسان الخامل كالإنسان الذي يحب الموت، ويشبّه رفض الحياة للإنسان الميت برفض الأفق من احتضان الطيور الميتة، وبرفض النحل القرب من الزهر.</a:t>
            </a:r>
          </a:p>
        </p:txBody>
      </p:sp>
    </p:spTree>
    <p:extLst>
      <p:ext uri="{BB962C8B-B14F-4D97-AF65-F5344CB8AC3E}">
        <p14:creationId xmlns:p14="http://schemas.microsoft.com/office/powerpoint/2010/main" val="883816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71480"/>
            <a:ext cx="8229600" cy="5753120"/>
          </a:xfrm>
        </p:spPr>
        <p:txBody>
          <a:bodyPr>
            <a:normAutofit/>
          </a:bodyPr>
          <a:lstStyle/>
          <a:p>
            <a:pPr algn="ctr"/>
            <a:r>
              <a:rPr lang="ar-SA" sz="4400" b="1" dirty="0" smtClean="0"/>
              <a:t>إلى هنا تنتهي محاضرة هذا اليوم </a:t>
            </a:r>
            <a:r>
              <a:rPr lang="ar-SA" sz="4400" b="1" smtClean="0"/>
              <a:t>وانتظر الأسئلة عن </a:t>
            </a:r>
            <a:r>
              <a:rPr lang="ar-SA" sz="4400" b="1" dirty="0" smtClean="0"/>
              <a:t>الأشياء التي لم تفهموها .</a:t>
            </a:r>
            <a:br>
              <a:rPr lang="ar-SA" sz="4400" b="1" dirty="0" smtClean="0"/>
            </a:br>
            <a:r>
              <a:rPr lang="ar-SA" sz="4400" b="1" dirty="0" smtClean="0"/>
              <a:t>دمتم بحفظ الله جل وعلا</a:t>
            </a:r>
            <a:endParaRPr lang="ar-SA" sz="44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190</TotalTime>
  <Words>641</Words>
  <Application>Microsoft Office PowerPoint</Application>
  <PresentationFormat>عرض على الشاشة (3:4)‏</PresentationFormat>
  <Paragraphs>47</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تدفق</vt:lpstr>
      <vt:lpstr>عرض تقديمي في PowerPoint</vt:lpstr>
      <vt:lpstr>عرض تقديمي في PowerPoint</vt:lpstr>
      <vt:lpstr>عرض تقديمي في PowerPoint</vt:lpstr>
      <vt:lpstr>لمحة من حياة الشاعر ابو القاسم الشابي</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hamdalla</dc:creator>
  <cp:lastModifiedBy>Maher</cp:lastModifiedBy>
  <cp:revision>9</cp:revision>
  <dcterms:created xsi:type="dcterms:W3CDTF">2020-03-14T19:46:04Z</dcterms:created>
  <dcterms:modified xsi:type="dcterms:W3CDTF">2022-10-15T03:40:13Z</dcterms:modified>
</cp:coreProperties>
</file>